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347" r:id="rId3"/>
    <p:sldId id="358" r:id="rId4"/>
    <p:sldId id="357" r:id="rId5"/>
    <p:sldId id="352" r:id="rId6"/>
    <p:sldId id="361" r:id="rId7"/>
    <p:sldId id="364" r:id="rId8"/>
    <p:sldId id="360" r:id="rId9"/>
    <p:sldId id="349" r:id="rId10"/>
    <p:sldId id="356" r:id="rId11"/>
    <p:sldId id="363" r:id="rId12"/>
    <p:sldId id="353" r:id="rId13"/>
    <p:sldId id="266" r:id="rId14"/>
    <p:sldId id="362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FF66"/>
    <a:srgbClr val="008000"/>
    <a:srgbClr val="00B050"/>
    <a:srgbClr val="0000C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327D-470A-435B-AB2D-FB01790C02A8}" type="datetimeFigureOut">
              <a:rPr lang="cs-CZ" smtClean="0"/>
              <a:pPr/>
              <a:t>28.1.2009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E2E-9C6F-4C97-A9CF-2DDF598904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2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327D-470A-435B-AB2D-FB01790C02A8}" type="datetimeFigureOut">
              <a:rPr lang="cs-CZ" smtClean="0"/>
              <a:pPr/>
              <a:t>28.1.2009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E2E-9C6F-4C97-A9CF-2DDF598904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2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327D-470A-435B-AB2D-FB01790C02A8}" type="datetimeFigureOut">
              <a:rPr lang="cs-CZ" smtClean="0"/>
              <a:pPr/>
              <a:t>28.1.2009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E2E-9C6F-4C97-A9CF-2DDF598904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2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327D-470A-435B-AB2D-FB01790C02A8}" type="datetimeFigureOut">
              <a:rPr lang="cs-CZ" smtClean="0"/>
              <a:pPr/>
              <a:t>28.1.2009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E2E-9C6F-4C97-A9CF-2DDF598904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2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327D-470A-435B-AB2D-FB01790C02A8}" type="datetimeFigureOut">
              <a:rPr lang="cs-CZ" smtClean="0"/>
              <a:pPr/>
              <a:t>28.1.2009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E2E-9C6F-4C97-A9CF-2DDF598904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2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327D-470A-435B-AB2D-FB01790C02A8}" type="datetimeFigureOut">
              <a:rPr lang="cs-CZ" smtClean="0"/>
              <a:pPr/>
              <a:t>28.1.2009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E2E-9C6F-4C97-A9CF-2DDF598904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2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327D-470A-435B-AB2D-FB01790C02A8}" type="datetimeFigureOut">
              <a:rPr lang="cs-CZ" smtClean="0"/>
              <a:pPr/>
              <a:t>28.1.2009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E2E-9C6F-4C97-A9CF-2DDF598904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2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327D-470A-435B-AB2D-FB01790C02A8}" type="datetimeFigureOut">
              <a:rPr lang="cs-CZ" smtClean="0"/>
              <a:pPr/>
              <a:t>28.1.2009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E2E-9C6F-4C97-A9CF-2DDF598904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2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327D-470A-435B-AB2D-FB01790C02A8}" type="datetimeFigureOut">
              <a:rPr lang="cs-CZ" smtClean="0"/>
              <a:pPr/>
              <a:t>28.1.2009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E2E-9C6F-4C97-A9CF-2DDF598904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2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327D-470A-435B-AB2D-FB01790C02A8}" type="datetimeFigureOut">
              <a:rPr lang="cs-CZ" smtClean="0"/>
              <a:pPr/>
              <a:t>28.1.2009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E2E-9C6F-4C97-A9CF-2DDF598904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2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F327D-470A-435B-AB2D-FB01790C02A8}" type="datetimeFigureOut">
              <a:rPr lang="cs-CZ" smtClean="0"/>
              <a:pPr/>
              <a:t>28.1.2009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6BE2E-9C6F-4C97-A9CF-2DDF598904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med" advTm="2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F327D-470A-435B-AB2D-FB01790C02A8}" type="datetimeFigureOut">
              <a:rPr lang="cs-CZ" smtClean="0"/>
              <a:pPr/>
              <a:t>28.1.2009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BE2E-9C6F-4C97-A9CF-2DDF598904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200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SNIMEK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8652"/>
            <a:ext cx="9144000" cy="752612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 flipH="1">
            <a:off x="-1" y="0"/>
            <a:ext cx="8786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8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Obecní vysílání</a:t>
            </a:r>
            <a:endParaRPr lang="cs-CZ" sz="8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Tm="400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nímek 0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spd="slow" advTm="8000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karate leta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8192"/>
            <a:ext cx="9144000" cy="6461615"/>
          </a:xfrm>
          <a:solidFill>
            <a:srgbClr val="002060"/>
          </a:solidFill>
        </p:spPr>
      </p:pic>
    </p:spTree>
  </p:cSld>
  <p:clrMapOvr>
    <a:masterClrMapping/>
  </p:clrMapOvr>
  <p:transition spd="slow" advTm="12000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00CC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6600" b="1" dirty="0" smtClean="0">
                <a:solidFill>
                  <a:schemeClr val="bg1"/>
                </a:solidFill>
              </a:rPr>
              <a:t>VINÁRNA ŠATLAVA</a:t>
            </a:r>
          </a:p>
          <a:p>
            <a:pPr algn="ctr">
              <a:buNone/>
            </a:pPr>
            <a:r>
              <a:rPr lang="cs-CZ" sz="6600" b="1" dirty="0" smtClean="0">
                <a:solidFill>
                  <a:schemeClr val="bg1"/>
                </a:solidFill>
              </a:rPr>
              <a:t>TELNICE</a:t>
            </a:r>
          </a:p>
          <a:p>
            <a:pPr algn="ctr">
              <a:buNone/>
            </a:pPr>
            <a:r>
              <a:rPr lang="cs-CZ" sz="4800" b="1" dirty="0" smtClean="0">
                <a:solidFill>
                  <a:schemeClr val="bg1"/>
                </a:solidFill>
              </a:rPr>
              <a:t>pro Vás uspořádá oslavy narozenin, promocí, křtin, firemních večírků, smutečních pohoštění a další.</a:t>
            </a:r>
          </a:p>
          <a:p>
            <a:pPr algn="ctr">
              <a:buNone/>
            </a:pPr>
            <a:r>
              <a:rPr lang="cs-CZ" sz="4800" b="1" dirty="0" smtClean="0">
                <a:solidFill>
                  <a:schemeClr val="bg1"/>
                </a:solidFill>
              </a:rPr>
              <a:t>Rezervace na tel. 775 074 335,</a:t>
            </a:r>
          </a:p>
          <a:p>
            <a:pPr algn="ctr">
              <a:buNone/>
            </a:pPr>
            <a:r>
              <a:rPr lang="cs-CZ" sz="4800" b="1" dirty="0" smtClean="0">
                <a:solidFill>
                  <a:schemeClr val="bg1"/>
                </a:solidFill>
              </a:rPr>
              <a:t>nebo osobně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6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429784" cy="6858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cs-CZ" sz="4800" b="1" dirty="0" smtClean="0"/>
              <a:t>Studio WELLNES</a:t>
            </a:r>
          </a:p>
          <a:p>
            <a:pPr algn="ctr">
              <a:buNone/>
            </a:pPr>
            <a:r>
              <a:rPr lang="cs-CZ" sz="4800" b="1" dirty="0" smtClean="0"/>
              <a:t>nabízí pracovní příležitosti,</a:t>
            </a:r>
          </a:p>
          <a:p>
            <a:pPr algn="ctr">
              <a:buNone/>
            </a:pPr>
            <a:r>
              <a:rPr lang="cs-CZ" sz="4800" b="1" dirty="0" smtClean="0"/>
              <a:t>možno i na VPP nebo brigáda.</a:t>
            </a:r>
          </a:p>
          <a:p>
            <a:pPr algn="ctr">
              <a:buNone/>
            </a:pPr>
            <a:r>
              <a:rPr lang="cs-CZ" sz="4800" b="1" dirty="0" smtClean="0"/>
              <a:t>Zajímavá práce ve studiu </a:t>
            </a:r>
          </a:p>
          <a:p>
            <a:pPr algn="ctr">
              <a:buNone/>
            </a:pPr>
            <a:r>
              <a:rPr lang="cs-CZ" sz="4800" b="1" dirty="0" smtClean="0"/>
              <a:t>nebo z domova.</a:t>
            </a:r>
          </a:p>
          <a:p>
            <a:pPr algn="ctr">
              <a:buNone/>
            </a:pPr>
            <a:r>
              <a:rPr lang="cs-CZ" sz="4800" b="1" dirty="0" smtClean="0"/>
              <a:t>Informace na tel. 777 948 158</a:t>
            </a:r>
            <a:endParaRPr lang="cs-CZ" sz="4800" b="1" dirty="0"/>
          </a:p>
        </p:txBody>
      </p:sp>
    </p:spTree>
  </p:cSld>
  <p:clrMapOvr>
    <a:masterClrMapping/>
  </p:clrMapOvr>
  <p:transition spd="slow" advTm="12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429784" cy="6858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cs-CZ" sz="6000" b="1" dirty="0" smtClean="0"/>
              <a:t>Nové kadeřnictví</a:t>
            </a:r>
          </a:p>
          <a:p>
            <a:pPr algn="ctr">
              <a:buNone/>
            </a:pPr>
            <a:r>
              <a:rPr lang="cs-CZ" sz="6000" b="1" dirty="0" smtClean="0"/>
              <a:t>Eva Nováčková</a:t>
            </a:r>
          </a:p>
          <a:p>
            <a:pPr algn="ctr">
              <a:buNone/>
            </a:pPr>
            <a:r>
              <a:rPr lang="cs-CZ" sz="6000" b="1" dirty="0" err="1" smtClean="0"/>
              <a:t>Žatčany</a:t>
            </a:r>
            <a:r>
              <a:rPr lang="cs-CZ" sz="6000" b="1" dirty="0" smtClean="0"/>
              <a:t> č. 93</a:t>
            </a:r>
          </a:p>
          <a:p>
            <a:pPr algn="ctr">
              <a:buNone/>
            </a:pPr>
            <a:r>
              <a:rPr lang="cs-CZ" sz="4800" b="1" dirty="0" smtClean="0"/>
              <a:t>bývalá provozovna firmy Sýkora</a:t>
            </a:r>
          </a:p>
          <a:p>
            <a:pPr algn="ctr">
              <a:buNone/>
            </a:pPr>
            <a:endParaRPr lang="cs-CZ" sz="4800" b="1" dirty="0" smtClean="0"/>
          </a:p>
          <a:p>
            <a:pPr algn="ctr">
              <a:buNone/>
            </a:pPr>
            <a:r>
              <a:rPr lang="cs-CZ" sz="4800" b="1" dirty="0" smtClean="0"/>
              <a:t>Objednávky na tel. čísle</a:t>
            </a:r>
          </a:p>
          <a:p>
            <a:pPr algn="ctr">
              <a:buNone/>
            </a:pPr>
            <a:r>
              <a:rPr lang="cs-CZ" sz="4800" b="1" dirty="0" smtClean="0"/>
              <a:t>608 776 531</a:t>
            </a:r>
            <a:endParaRPr lang="cs-CZ" sz="4800" b="1" dirty="0"/>
          </a:p>
        </p:txBody>
      </p:sp>
    </p:spTree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cs-CZ" sz="4800" b="1" dirty="0" smtClean="0">
                <a:latin typeface="Arial" pitchFamily="34" charset="0"/>
                <a:cs typeface="Arial" pitchFamily="34" charset="0"/>
              </a:rPr>
              <a:t>Rybářství </a:t>
            </a:r>
            <a:r>
              <a:rPr lang="cs-CZ" sz="4800" b="1" dirty="0" err="1" smtClean="0">
                <a:latin typeface="Arial" pitchFamily="34" charset="0"/>
                <a:cs typeface="Arial" pitchFamily="34" charset="0"/>
              </a:rPr>
              <a:t>Dujsík</a:t>
            </a:r>
            <a:endParaRPr lang="cs-CZ" sz="4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cs-CZ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PRODEJ ŽIVÝCH RYB</a:t>
            </a:r>
          </a:p>
          <a:p>
            <a:pPr algn="ctr">
              <a:buNone/>
            </a:pPr>
            <a:r>
              <a:rPr lang="cs-CZ" sz="4800" b="1" dirty="0" smtClean="0">
                <a:latin typeface="Arial" pitchFamily="34" charset="0"/>
                <a:cs typeface="Arial" pitchFamily="34" charset="0"/>
              </a:rPr>
              <a:t>čtvrtek 29. ledna v 10:30</a:t>
            </a:r>
          </a:p>
          <a:p>
            <a:pPr algn="ctr">
              <a:buNone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 Kapr			78 Kč/kg</a:t>
            </a:r>
          </a:p>
          <a:p>
            <a:pPr algn="ctr">
              <a:buNone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 Amur			88 Kč/kg          </a:t>
            </a:r>
          </a:p>
          <a:p>
            <a:pPr algn="ctr">
              <a:buNone/>
            </a:pPr>
            <a:r>
              <a:rPr lang="cs-CZ" sz="4000" b="1" dirty="0" smtClean="0">
                <a:latin typeface="Arial" pitchFamily="34" charset="0"/>
                <a:cs typeface="Arial" pitchFamily="34" charset="0"/>
              </a:rPr>
              <a:t>Pstruh            125 Kč/kg</a:t>
            </a:r>
          </a:p>
          <a:p>
            <a:pPr algn="ctr">
              <a:buNone/>
            </a:pPr>
            <a:r>
              <a:rPr lang="cs-CZ" sz="4800" b="1" dirty="0" smtClean="0">
                <a:latin typeface="Arial" pitchFamily="34" charset="0"/>
                <a:cs typeface="Arial" pitchFamily="34" charset="0"/>
              </a:rPr>
              <a:t>Na požádání rybu zabije </a:t>
            </a:r>
          </a:p>
          <a:p>
            <a:pPr algn="ctr">
              <a:buNone/>
            </a:pPr>
            <a:r>
              <a:rPr lang="cs-CZ" sz="4800" b="1" dirty="0" smtClean="0">
                <a:latin typeface="Arial" pitchFamily="34" charset="0"/>
                <a:cs typeface="Arial" pitchFamily="34" charset="0"/>
              </a:rPr>
              <a:t>a vykuchá, zdrží se půl hodiny.</a:t>
            </a:r>
          </a:p>
        </p:txBody>
      </p:sp>
    </p:spTree>
  </p:cSld>
  <p:clrMapOvr>
    <a:masterClrMapping/>
  </p:clrMapOvr>
  <p:transition spd="slow" advTm="14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cs-CZ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cs-CZ" sz="4400" b="1" dirty="0" smtClean="0">
                <a:solidFill>
                  <a:schemeClr val="bg1"/>
                </a:solidFill>
              </a:rPr>
              <a:t>ZD </a:t>
            </a:r>
            <a:r>
              <a:rPr lang="cs-CZ" sz="4400" b="1" dirty="0" err="1" smtClean="0">
                <a:solidFill>
                  <a:schemeClr val="bg1"/>
                </a:solidFill>
              </a:rPr>
              <a:t>Žatčany</a:t>
            </a:r>
            <a:r>
              <a:rPr lang="cs-CZ" sz="4400" b="1" dirty="0" smtClean="0">
                <a:solidFill>
                  <a:schemeClr val="bg1"/>
                </a:solidFill>
              </a:rPr>
              <a:t> přijímá od vlastníků půdy objednávky na brambory a krmnou řepu do 14. února </a:t>
            </a:r>
          </a:p>
          <a:p>
            <a:pPr algn="ctr">
              <a:buNone/>
            </a:pPr>
            <a:r>
              <a:rPr lang="cs-CZ" sz="4400" b="1" dirty="0" smtClean="0">
                <a:solidFill>
                  <a:schemeClr val="bg1"/>
                </a:solidFill>
              </a:rPr>
              <a:t>na tel. čísle 544 229 525, nebo osobně v kanceláři družstva.</a:t>
            </a:r>
          </a:p>
          <a:p>
            <a:pPr algn="ctr">
              <a:buNone/>
            </a:pPr>
            <a:r>
              <a:rPr lang="cs-CZ" sz="4400" b="1" dirty="0" smtClean="0">
                <a:solidFill>
                  <a:schemeClr val="bg1"/>
                </a:solidFill>
              </a:rPr>
              <a:t>Zálohy ve výši 1 000 Kč na brambory </a:t>
            </a:r>
          </a:p>
          <a:p>
            <a:pPr algn="ctr">
              <a:buNone/>
            </a:pPr>
            <a:r>
              <a:rPr lang="cs-CZ" sz="4400" b="1" dirty="0" smtClean="0">
                <a:solidFill>
                  <a:schemeClr val="bg1"/>
                </a:solidFill>
              </a:rPr>
              <a:t>a 150 Kč na řepu se budou vybírat při objednávce </a:t>
            </a:r>
          </a:p>
          <a:p>
            <a:pPr algn="ctr">
              <a:buNone/>
            </a:pPr>
            <a:r>
              <a:rPr lang="cs-CZ" sz="4400" b="1" dirty="0" smtClean="0">
                <a:solidFill>
                  <a:schemeClr val="bg1"/>
                </a:solidFill>
              </a:rPr>
              <a:t>( mohou být strženy z nájmu).</a:t>
            </a:r>
            <a:endParaRPr lang="cs-CZ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8000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285729"/>
            <a:ext cx="8229600" cy="5857916"/>
          </a:xfr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>
              <a:buNone/>
            </a:pPr>
            <a:endParaRPr lang="cs-CZ" sz="6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cs-CZ" sz="6000" b="1" dirty="0" smtClean="0">
                <a:solidFill>
                  <a:schemeClr val="bg1"/>
                </a:solidFill>
              </a:rPr>
              <a:t>Po </a:t>
            </a:r>
            <a:r>
              <a:rPr lang="cs-CZ" sz="6000" b="1" dirty="0" smtClean="0">
                <a:solidFill>
                  <a:schemeClr val="bg1"/>
                </a:solidFill>
              </a:rPr>
              <a:t>plese </a:t>
            </a:r>
            <a:r>
              <a:rPr lang="cs-CZ" sz="6000" b="1" dirty="0" smtClean="0">
                <a:solidFill>
                  <a:schemeClr val="bg1"/>
                </a:solidFill>
              </a:rPr>
              <a:t>se v orlovně našly 2 </a:t>
            </a:r>
            <a:r>
              <a:rPr lang="cs-CZ" sz="6000" b="1" dirty="0" smtClean="0">
                <a:solidFill>
                  <a:schemeClr val="bg1"/>
                </a:solidFill>
              </a:rPr>
              <a:t>deštníky,</a:t>
            </a:r>
          </a:p>
          <a:p>
            <a:pPr algn="ctr">
              <a:buNone/>
            </a:pPr>
            <a:r>
              <a:rPr lang="cs-CZ" sz="6000" b="1" dirty="0" smtClean="0">
                <a:solidFill>
                  <a:schemeClr val="bg1"/>
                </a:solidFill>
              </a:rPr>
              <a:t>jsou k vyzvednutí </a:t>
            </a:r>
            <a:endParaRPr lang="cs-CZ" sz="60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cs-CZ" sz="6000" b="1" dirty="0" smtClean="0">
                <a:solidFill>
                  <a:schemeClr val="bg1"/>
                </a:solidFill>
              </a:rPr>
              <a:t>u </a:t>
            </a:r>
            <a:r>
              <a:rPr lang="cs-CZ" sz="6000" b="1" dirty="0" smtClean="0">
                <a:solidFill>
                  <a:schemeClr val="bg1"/>
                </a:solidFill>
              </a:rPr>
              <a:t>pana Jiřího Ryby.</a:t>
            </a:r>
            <a:endParaRPr lang="cs-CZ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Tm="8000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742950" indent="-742950" algn="ctr">
              <a:buClr>
                <a:schemeClr val="bg1"/>
              </a:buClr>
              <a:buNone/>
            </a:pPr>
            <a:r>
              <a:rPr lang="cs-CZ" sz="4800" b="1" dirty="0" smtClean="0">
                <a:solidFill>
                  <a:srgbClr val="FFFF00"/>
                </a:solidFill>
              </a:rPr>
              <a:t>Zveme Vás na výstavu 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4800" b="1" dirty="0" smtClean="0">
                <a:solidFill>
                  <a:srgbClr val="FFFF00"/>
                </a:solidFill>
              </a:rPr>
              <a:t>obrazů a kreseb 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4800" b="1" dirty="0" smtClean="0">
                <a:solidFill>
                  <a:srgbClr val="FFFF00"/>
                </a:solidFill>
              </a:rPr>
              <a:t>Pavlíny Kulíškové a Zdenka Baláka</a:t>
            </a:r>
            <a:r>
              <a:rPr lang="cs-CZ" sz="4800" dirty="0" smtClean="0">
                <a:solidFill>
                  <a:schemeClr val="bg1"/>
                </a:solidFill>
              </a:rPr>
              <a:t>, která se koná v </a:t>
            </a:r>
            <a:r>
              <a:rPr lang="cs-CZ" sz="4800" dirty="0" err="1" smtClean="0">
                <a:solidFill>
                  <a:schemeClr val="bg1"/>
                </a:solidFill>
              </a:rPr>
              <a:t>Těšanech</a:t>
            </a:r>
            <a:r>
              <a:rPr lang="cs-CZ" sz="4800" dirty="0" smtClean="0">
                <a:solidFill>
                  <a:schemeClr val="bg1"/>
                </a:solidFill>
              </a:rPr>
              <a:t> 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4800" dirty="0" smtClean="0">
                <a:solidFill>
                  <a:schemeClr val="bg1"/>
                </a:solidFill>
              </a:rPr>
              <a:t>v budově školy (boční trakt)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3600" dirty="0" smtClean="0">
                <a:solidFill>
                  <a:schemeClr val="bg1"/>
                </a:solidFill>
              </a:rPr>
              <a:t>Sobota 24.1 od 15 do 18 hod.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3600" dirty="0" smtClean="0">
                <a:solidFill>
                  <a:schemeClr val="bg1"/>
                </a:solidFill>
              </a:rPr>
              <a:t>Neděle 25. 1. od 10 do 18 hod.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3600" dirty="0" smtClean="0">
                <a:solidFill>
                  <a:schemeClr val="bg1"/>
                </a:solidFill>
              </a:rPr>
              <a:t>Po – Pá od 15 do 18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3600" dirty="0" smtClean="0">
                <a:solidFill>
                  <a:schemeClr val="bg1"/>
                </a:solidFill>
              </a:rPr>
              <a:t> So 31.1. a Ne 1.2. od 10 do 18 hod.</a:t>
            </a:r>
          </a:p>
          <a:p>
            <a:pPr marL="742950" indent="-742950" algn="ctr">
              <a:buClr>
                <a:schemeClr val="bg1"/>
              </a:buClr>
              <a:buNone/>
            </a:pPr>
            <a:endParaRPr lang="cs-CZ" sz="4800" dirty="0" smtClean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None/>
            </a:pPr>
            <a:endParaRPr lang="cs-CZ" sz="4800" dirty="0" smtClean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None/>
            </a:pPr>
            <a:endParaRPr lang="cs-CZ" sz="4000" dirty="0" smtClean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None/>
            </a:pPr>
            <a:endParaRPr lang="cs-CZ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1000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Snímek 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ovéPole 4"/>
          <p:cNvSpPr txBox="1"/>
          <p:nvPr/>
        </p:nvSpPr>
        <p:spPr>
          <a:xfrm>
            <a:off x="3357554" y="285728"/>
            <a:ext cx="54804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Z naší vesnice</a:t>
            </a:r>
            <a:endParaRPr lang="cs-CZ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spd="med" advTm="2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 marL="742950" indent="-742950" algn="ctr">
              <a:buClr>
                <a:schemeClr val="bg1"/>
              </a:buClr>
              <a:buNone/>
            </a:pPr>
            <a:endParaRPr lang="cs-CZ" sz="5400" dirty="0" smtClean="0">
              <a:solidFill>
                <a:schemeClr val="bg1"/>
              </a:solidFill>
            </a:endParaRP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5400" b="1" dirty="0" smtClean="0">
                <a:solidFill>
                  <a:schemeClr val="bg1"/>
                </a:solidFill>
              </a:rPr>
              <a:t>Z důvodu digitalizace televizního signálu 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5400" b="1" dirty="0" smtClean="0">
                <a:solidFill>
                  <a:schemeClr val="bg1"/>
                </a:solidFill>
              </a:rPr>
              <a:t>vysílá nyní program SAT 1 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5400" b="1" dirty="0" smtClean="0">
                <a:solidFill>
                  <a:schemeClr val="bg1"/>
                </a:solidFill>
              </a:rPr>
              <a:t>na 28 kanále.</a:t>
            </a:r>
          </a:p>
          <a:p>
            <a:pPr marL="742950" indent="-742950">
              <a:buClr>
                <a:schemeClr val="bg1"/>
              </a:buClr>
              <a:buNone/>
            </a:pPr>
            <a:endParaRPr lang="cs-CZ" sz="5400" dirty="0" smtClean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None/>
            </a:pPr>
            <a:endParaRPr lang="cs-CZ" sz="5400" dirty="0" smtClean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None/>
            </a:pPr>
            <a:endParaRPr lang="cs-CZ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9000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2060"/>
          </a:solidFill>
        </p:spPr>
        <p:txBody>
          <a:bodyPr>
            <a:normAutofit lnSpcReduction="10000"/>
          </a:bodyPr>
          <a:lstStyle/>
          <a:p>
            <a:pPr marL="742950" indent="-742950" algn="ctr">
              <a:buClr>
                <a:schemeClr val="bg1"/>
              </a:buClr>
              <a:buNone/>
            </a:pPr>
            <a:r>
              <a:rPr lang="cs-CZ" sz="4000" b="1" dirty="0" smtClean="0">
                <a:solidFill>
                  <a:schemeClr val="bg1"/>
                </a:solidFill>
              </a:rPr>
              <a:t>Naše kabelová televize vysílá 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4000" b="1" dirty="0" smtClean="0">
                <a:solidFill>
                  <a:schemeClr val="bg1"/>
                </a:solidFill>
              </a:rPr>
              <a:t>digitálně tyto programy :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4000" b="1" dirty="0" smtClean="0">
                <a:solidFill>
                  <a:srgbClr val="FFFF00"/>
                </a:solidFill>
              </a:rPr>
              <a:t>ČT 1, ČT 2, ČT 24, ČT 4,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4000" b="1" dirty="0" smtClean="0">
                <a:solidFill>
                  <a:srgbClr val="FFFF00"/>
                </a:solidFill>
              </a:rPr>
              <a:t>NOVA , </a:t>
            </a:r>
            <a:r>
              <a:rPr lang="cs-CZ" sz="4000" b="1" dirty="0" err="1" smtClean="0">
                <a:solidFill>
                  <a:srgbClr val="FFFF00"/>
                </a:solidFill>
              </a:rPr>
              <a:t>NOVA</a:t>
            </a:r>
            <a:r>
              <a:rPr lang="cs-CZ" sz="4000" b="1" dirty="0" smtClean="0">
                <a:solidFill>
                  <a:srgbClr val="FFFF00"/>
                </a:solidFill>
              </a:rPr>
              <a:t> CINEMA,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4000" b="1" dirty="0" smtClean="0">
                <a:solidFill>
                  <a:srgbClr val="FFFF00"/>
                </a:solidFill>
              </a:rPr>
              <a:t>PRIMA, </a:t>
            </a:r>
            <a:r>
              <a:rPr lang="cs-CZ" sz="4000" b="1" dirty="0" smtClean="0">
                <a:solidFill>
                  <a:srgbClr val="FFFF00"/>
                </a:solidFill>
              </a:rPr>
              <a:t>BARRANDOV.</a:t>
            </a:r>
            <a:endParaRPr lang="cs-CZ" sz="4000" b="1" dirty="0" smtClean="0">
              <a:solidFill>
                <a:srgbClr val="FFFF00"/>
              </a:solidFill>
            </a:endParaRP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4000" b="1" dirty="0" smtClean="0">
                <a:solidFill>
                  <a:schemeClr val="bg1"/>
                </a:solidFill>
              </a:rPr>
              <a:t>Pro digitální (nový) příjem je nutné </a:t>
            </a:r>
            <a:endParaRPr lang="cs-CZ" sz="4000" b="1" dirty="0" smtClean="0">
              <a:solidFill>
                <a:schemeClr val="bg1"/>
              </a:solidFill>
            </a:endParaRP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4000" b="1" dirty="0" smtClean="0">
                <a:solidFill>
                  <a:schemeClr val="bg1"/>
                </a:solidFill>
              </a:rPr>
              <a:t>ke </a:t>
            </a:r>
            <a:r>
              <a:rPr lang="cs-CZ" sz="4000" b="1" dirty="0" smtClean="0">
                <a:solidFill>
                  <a:schemeClr val="bg1"/>
                </a:solidFill>
              </a:rPr>
              <a:t>starším televizorům zakoupit 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4000" b="1" dirty="0" smtClean="0">
                <a:solidFill>
                  <a:schemeClr val="bg1"/>
                </a:solidFill>
              </a:rPr>
              <a:t>SET-TOP-BOX  (DVB-T).</a:t>
            </a:r>
          </a:p>
          <a:p>
            <a:pPr marL="742950" indent="-742950" algn="ctr">
              <a:buClr>
                <a:schemeClr val="bg1"/>
              </a:buClr>
              <a:buNone/>
            </a:pPr>
            <a:r>
              <a:rPr lang="cs-CZ" sz="4000" b="1" dirty="0" smtClean="0">
                <a:solidFill>
                  <a:schemeClr val="bg1"/>
                </a:solidFill>
              </a:rPr>
              <a:t>Současně probíhá analogové (staré) vysílání na všech kanálech.</a:t>
            </a:r>
          </a:p>
          <a:p>
            <a:pPr marL="742950" indent="-742950">
              <a:buClr>
                <a:schemeClr val="bg1"/>
              </a:buClr>
              <a:buNone/>
            </a:pPr>
            <a:endParaRPr lang="cs-CZ" sz="4000" b="1" dirty="0" smtClean="0">
              <a:solidFill>
                <a:schemeClr val="bg1"/>
              </a:solidFill>
            </a:endParaRPr>
          </a:p>
          <a:p>
            <a:pPr marL="742950" indent="-742950">
              <a:buClr>
                <a:schemeClr val="bg1"/>
              </a:buClr>
              <a:buNone/>
            </a:pPr>
            <a:endParaRPr lang="cs-CZ" sz="4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Tm="17000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596" y="285728"/>
            <a:ext cx="8258204" cy="6286544"/>
          </a:xfrm>
          <a:solidFill>
            <a:schemeClr val="accent1">
              <a:lumMod val="50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cs-CZ" sz="4800" b="1" dirty="0" smtClean="0">
                <a:solidFill>
                  <a:srgbClr val="FFFF00"/>
                </a:solidFill>
              </a:rPr>
              <a:t>CHCETE MĚ ?</a:t>
            </a:r>
          </a:p>
          <a:p>
            <a:pPr algn="ctr">
              <a:buNone/>
            </a:pPr>
            <a:r>
              <a:rPr lang="cs-CZ" sz="4800" b="1" dirty="0" smtClean="0">
                <a:solidFill>
                  <a:schemeClr val="bg1"/>
                </a:solidFill>
              </a:rPr>
              <a:t>Jsem asi šestiletý přítulný německý ovčák, menšího vzrůstu. Ztratil jsem se </a:t>
            </a:r>
          </a:p>
          <a:p>
            <a:pPr algn="ctr">
              <a:buNone/>
            </a:pPr>
            <a:r>
              <a:rPr lang="cs-CZ" sz="4800" b="1" dirty="0" smtClean="0">
                <a:solidFill>
                  <a:schemeClr val="bg1"/>
                </a:solidFill>
              </a:rPr>
              <a:t>o silvestrovské noci a hledám nový domov na hlídání.</a:t>
            </a:r>
          </a:p>
          <a:p>
            <a:pPr algn="ctr">
              <a:buNone/>
            </a:pPr>
            <a:r>
              <a:rPr lang="cs-CZ" sz="4800" b="1" dirty="0" smtClean="0">
                <a:solidFill>
                  <a:schemeClr val="bg1"/>
                </a:solidFill>
              </a:rPr>
              <a:t>Informace na OÚ </a:t>
            </a:r>
          </a:p>
          <a:p>
            <a:pPr algn="ctr">
              <a:buNone/>
            </a:pPr>
            <a:r>
              <a:rPr lang="cs-CZ" sz="4800" b="1" dirty="0" smtClean="0">
                <a:solidFill>
                  <a:schemeClr val="bg1"/>
                </a:solidFill>
              </a:rPr>
              <a:t>nebo na tel. 724 186 304</a:t>
            </a:r>
          </a:p>
          <a:p>
            <a:pPr algn="ctr">
              <a:buNone/>
            </a:pPr>
            <a:endParaRPr lang="cs-CZ" sz="48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cs-CZ" sz="4400" b="1" dirty="0"/>
          </a:p>
        </p:txBody>
      </p:sp>
    </p:spTree>
  </p:cSld>
  <p:clrMapOvr>
    <a:masterClrMapping/>
  </p:clrMapOvr>
  <p:transition spd="slow" advTm="1600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4955</TotalTime>
  <Words>340</Words>
  <Application>Microsoft Office PowerPoint</Application>
  <PresentationFormat>Předvádění na obrazovce (4:3)</PresentationFormat>
  <Paragraphs>67</Paragraphs>
  <Slides>14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Z T V</dc:title>
  <dc:creator>Obecní úřad Žatčany</dc:creator>
  <cp:lastModifiedBy>Obec Žatčany</cp:lastModifiedBy>
  <cp:revision>395</cp:revision>
  <dcterms:created xsi:type="dcterms:W3CDTF">2008-10-30T05:37:13Z</dcterms:created>
  <dcterms:modified xsi:type="dcterms:W3CDTF">2009-01-28T16:54:55Z</dcterms:modified>
</cp:coreProperties>
</file>